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28" autoAdjust="0"/>
  </p:normalViewPr>
  <p:slideViewPr>
    <p:cSldViewPr snapToGrid="0" snapToObjects="1">
      <p:cViewPr>
        <p:scale>
          <a:sx n="76" d="100"/>
          <a:sy n="76" d="100"/>
        </p:scale>
        <p:origin x="-33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CDE92-D9F7-0144-BACF-8CAE3DE64F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E2B0E-455B-2B49-BD1E-063F2D0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E2B0E-455B-2B49-BD1E-063F2D033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ightques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309" y="4472123"/>
            <a:ext cx="8105891" cy="1077544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Formulation Technique:</a:t>
            </a:r>
            <a:br>
              <a:rPr lang="en-US" dirty="0" smtClean="0"/>
            </a:br>
            <a:r>
              <a:rPr lang="en-US" dirty="0" smtClean="0"/>
              <a:t>Teaching Students to Ask Their Own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64" y="5593173"/>
            <a:ext cx="7354697" cy="1467578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Jodi Hufendick, Instructional Specialist, Yakima School District, </a:t>
            </a:r>
            <a:r>
              <a:rPr lang="en-US" sz="2000" u="sng" dirty="0" smtClean="0">
                <a:solidFill>
                  <a:srgbClr val="0070C0"/>
                </a:solidFill>
              </a:rPr>
              <a:t>hufendick.jodi@gmail.com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Molly Berger, Instructional Improvement Coordinator, Educational Service District 105, </a:t>
            </a:r>
            <a:r>
              <a:rPr lang="en-US" sz="2000" u="sng" dirty="0">
                <a:solidFill>
                  <a:srgbClr val="0070C0"/>
                </a:solidFill>
              </a:rPr>
              <a:t>molly.berger@esd105.org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classroom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70" y="587693"/>
            <a:ext cx="1901230" cy="1251218"/>
          </a:xfrm>
          <a:prstGeom prst="rect">
            <a:avLst/>
          </a:prstGeom>
        </p:spPr>
      </p:pic>
      <p:pic>
        <p:nvPicPr>
          <p:cNvPr id="9" name="Picture 8" descr="Picture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48" y="379157"/>
            <a:ext cx="1843855" cy="1668290"/>
          </a:xfrm>
          <a:prstGeom prst="rect">
            <a:avLst/>
          </a:prstGeom>
        </p:spPr>
      </p:pic>
      <p:pic>
        <p:nvPicPr>
          <p:cNvPr id="10" name="Picture 9" descr="student group.jpg.bmp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48" y="2748887"/>
            <a:ext cx="1843855" cy="1364965"/>
          </a:xfrm>
          <a:prstGeom prst="rect">
            <a:avLst/>
          </a:prstGeom>
        </p:spPr>
      </p:pic>
      <p:pic>
        <p:nvPicPr>
          <p:cNvPr id="11" name="Picture 10" descr="Picture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921" y="2578267"/>
            <a:ext cx="1535585" cy="15355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6919" y="379157"/>
            <a:ext cx="369133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“</a:t>
            </a:r>
            <a:r>
              <a:rPr lang="en-US" i="1" dirty="0"/>
              <a:t>Just when you think you know all that you need to know, you ask another question and discover how much more there is to learn.”</a:t>
            </a:r>
            <a:endParaRPr lang="en-US" dirty="0"/>
          </a:p>
          <a:p>
            <a:pPr marL="685800" lvl="3" indent="0">
              <a:buNone/>
            </a:pPr>
            <a:r>
              <a:rPr lang="en-US" sz="1100" dirty="0"/>
              <a:t>– Sixth grade student, J.L. Stanford Middle School, Palo Alto, CA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i="1" dirty="0"/>
              <a:t>“The reasons behind their questions often bowl me over with their sincerity, the fact that [they] really want to know the answers because it’s important to them, or they feel it would be important for others to know.”</a:t>
            </a:r>
            <a:endParaRPr lang="en-US" dirty="0"/>
          </a:p>
          <a:p>
            <a:r>
              <a:rPr lang="en-US" sz="1200" dirty="0"/>
              <a:t>               – 4th Grade Teacher, Chicago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Your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Arial"/>
                <a:cs typeface="Arial"/>
              </a:rPr>
              <a:t>Choose the three </a:t>
            </a:r>
            <a:r>
              <a:rPr lang="en-US" sz="2400" dirty="0" smtClean="0">
                <a:latin typeface="Arial"/>
                <a:cs typeface="Arial"/>
              </a:rPr>
              <a:t>questions your group most wants to know the answers to.</a:t>
            </a:r>
            <a:endParaRPr lang="en-US" sz="2400" dirty="0">
              <a:latin typeface="Arial"/>
              <a:cs typeface="Arial"/>
            </a:endParaRP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en-US" sz="2400" dirty="0">
                <a:latin typeface="Arial"/>
                <a:cs typeface="Arial"/>
              </a:rPr>
              <a:t>Keep in mind the </a:t>
            </a:r>
            <a:r>
              <a:rPr lang="en-US" sz="2400" dirty="0" err="1">
                <a:latin typeface="Arial"/>
                <a:cs typeface="Arial"/>
              </a:rPr>
              <a:t>QFocus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pPr lvl="0"/>
            <a:endParaRPr lang="en-US" sz="2400" dirty="0">
              <a:latin typeface="Arial"/>
              <a:cs typeface="Arial"/>
            </a:endParaRPr>
          </a:p>
          <a:p>
            <a:pPr lvl="0"/>
            <a:r>
              <a:rPr lang="en-US" sz="2400" dirty="0" smtClean="0">
                <a:latin typeface="Arial"/>
                <a:cs typeface="Arial"/>
              </a:rPr>
              <a:t>List your three priority </a:t>
            </a:r>
            <a:r>
              <a:rPr lang="en-US" sz="2400" dirty="0">
                <a:latin typeface="Arial"/>
                <a:cs typeface="Arial"/>
              </a:rPr>
              <a:t>question </a:t>
            </a:r>
            <a:r>
              <a:rPr lang="en-US" sz="2400" dirty="0" smtClean="0">
                <a:latin typeface="Arial"/>
                <a:cs typeface="Arial"/>
              </a:rPr>
              <a:t>on the back of your recording sheet.</a:t>
            </a:r>
            <a:endParaRPr lang="en-US" sz="24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>
                <a:latin typeface="Arial"/>
                <a:cs typeface="Arial"/>
              </a:rPr>
              <a:t>Please share: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The questions you changed from closed to open-ended and from open-ended to closed. Read each question as originally written and how it was </a:t>
            </a:r>
            <a:r>
              <a:rPr lang="en-US" sz="2800" dirty="0" smtClean="0">
                <a:latin typeface="Arial"/>
                <a:cs typeface="Arial"/>
              </a:rPr>
              <a:t>changed</a:t>
            </a:r>
            <a:endParaRPr lang="en-US" sz="28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Your </a:t>
            </a:r>
            <a:r>
              <a:rPr lang="en-US" sz="2800" dirty="0">
                <a:latin typeface="Arial"/>
                <a:cs typeface="Arial"/>
              </a:rPr>
              <a:t>three priority </a:t>
            </a:r>
            <a:r>
              <a:rPr lang="en-US" sz="2800" dirty="0" smtClean="0">
                <a:latin typeface="Arial"/>
                <a:cs typeface="Arial"/>
              </a:rPr>
              <a:t>questions</a:t>
            </a:r>
            <a:endParaRPr lang="en-US" sz="28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Your </a:t>
            </a:r>
            <a:r>
              <a:rPr lang="en-US" sz="2800" dirty="0">
                <a:latin typeface="Arial"/>
                <a:cs typeface="Arial"/>
              </a:rPr>
              <a:t>rationale for selecting those </a:t>
            </a:r>
            <a:r>
              <a:rPr lang="en-US" sz="2800" dirty="0" smtClean="0">
                <a:latin typeface="Arial"/>
                <a:cs typeface="Arial"/>
              </a:rPr>
              <a:t>three</a:t>
            </a:r>
            <a:endParaRPr lang="en-US" sz="28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The </a:t>
            </a:r>
            <a:r>
              <a:rPr lang="en-US" sz="2800" dirty="0">
                <a:latin typeface="Arial"/>
                <a:cs typeface="Arial"/>
              </a:rPr>
              <a:t>numbers of your priority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did you learn from your group members in this process?</a:t>
            </a:r>
          </a:p>
          <a:p>
            <a:r>
              <a:rPr lang="en-US" sz="2400" dirty="0" smtClean="0"/>
              <a:t>How would you apply this learning to another situation?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01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use these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Arial"/>
                <a:cs typeface="Arial"/>
              </a:rPr>
              <a:t>How are you going to use your three priority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Deconstructing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was the step?</a:t>
            </a:r>
          </a:p>
          <a:p>
            <a:r>
              <a:rPr lang="en-US" sz="2400" dirty="0" smtClean="0"/>
              <a:t>What does it draw out of the student?</a:t>
            </a:r>
          </a:p>
          <a:p>
            <a:r>
              <a:rPr lang="en-US" sz="2400" dirty="0" smtClean="0"/>
              <a:t>How is it important to the process?</a:t>
            </a:r>
          </a:p>
          <a:p>
            <a:r>
              <a:rPr lang="en-US" sz="2400" dirty="0" smtClean="0"/>
              <a:t>How is it important to student learning?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02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Individually list ideas for using this protocol with students and/or  staff</a:t>
            </a:r>
          </a:p>
          <a:p>
            <a:pPr marL="0" indent="0">
              <a:buNone/>
            </a:pPr>
            <a:r>
              <a:rPr lang="en-US" sz="2400" dirty="0" smtClean="0"/>
              <a:t>Now, share with your group</a:t>
            </a:r>
          </a:p>
          <a:p>
            <a:pPr lvl="1"/>
            <a:r>
              <a:rPr lang="en-US" sz="2400" dirty="0" smtClean="0"/>
              <a:t>Discuss the following</a:t>
            </a:r>
          </a:p>
          <a:p>
            <a:pPr lvl="2"/>
            <a:r>
              <a:rPr lang="en-US" sz="2400" dirty="0" smtClean="0"/>
              <a:t>What challenges do you anticipate?</a:t>
            </a:r>
          </a:p>
          <a:p>
            <a:pPr lvl="2"/>
            <a:r>
              <a:rPr lang="en-US" sz="2400" dirty="0" smtClean="0"/>
              <a:t>What benefits do you see?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1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Whole group sharing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29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and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Importance of the Q-focus</a:t>
            </a:r>
          </a:p>
          <a:p>
            <a:r>
              <a:rPr lang="en-US" sz="2400" dirty="0" smtClean="0"/>
              <a:t>Learning drives the protocol</a:t>
            </a:r>
          </a:p>
          <a:p>
            <a:r>
              <a:rPr lang="en-US" sz="2400" dirty="0" smtClean="0"/>
              <a:t>How do we prevent killing a good strategy?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9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Right Question Institute</a:t>
            </a:r>
          </a:p>
          <a:p>
            <a:pPr marL="0" indent="0">
              <a:buNone/>
            </a:pPr>
            <a:r>
              <a:rPr lang="en-US" sz="2400" dirty="0" smtClean="0"/>
              <a:t>         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://rightquestion.org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Educator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56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Examine </a:t>
            </a:r>
            <a:r>
              <a:rPr lang="en-US" sz="2800" i="1" dirty="0"/>
              <a:t>the Question Formulation Technique, which teaches students to create their own questions, and then apply it to their own teaching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7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Participate in a QFT protocol</a:t>
            </a:r>
          </a:p>
          <a:p>
            <a:r>
              <a:rPr lang="en-US" sz="2800" dirty="0" smtClean="0"/>
              <a:t>Examine the protocol as an instructional strategy</a:t>
            </a:r>
          </a:p>
          <a:p>
            <a:r>
              <a:rPr lang="en-US" sz="2800" dirty="0" smtClean="0"/>
              <a:t>Discuss the role of questioning in learning</a:t>
            </a:r>
          </a:p>
          <a:p>
            <a:r>
              <a:rPr lang="en-US" sz="2800" dirty="0" smtClean="0"/>
              <a:t>Plan for integration of the strategy into </a:t>
            </a:r>
            <a:r>
              <a:rPr lang="en-US" sz="2800" smtClean="0"/>
              <a:t>own work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40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3397009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Ask </a:t>
            </a:r>
            <a:r>
              <a:rPr lang="en-US" sz="2400" dirty="0">
                <a:latin typeface="Arial"/>
                <a:cs typeface="Arial"/>
              </a:rPr>
              <a:t>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rial"/>
                <a:cs typeface="Arial"/>
              </a:rPr>
              <a:t> Change any statement into a </a:t>
            </a:r>
            <a:r>
              <a:rPr lang="en-US" sz="2400" dirty="0" smtClean="0">
                <a:latin typeface="Arial"/>
                <a:cs typeface="Arial"/>
              </a:rPr>
              <a:t>question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883" y="5378209"/>
            <a:ext cx="81210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Rate yourself on each of these rules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Formulation Technique Small Group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4012" b="14012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1028700"/>
            <a:ext cx="6299200" cy="4800600"/>
          </a:xfrm>
          <a:prstGeom prst="rect">
            <a:avLst/>
          </a:prstGeom>
        </p:spPr>
      </p:pic>
      <p:pic>
        <p:nvPicPr>
          <p:cNvPr id="6" name="Picture 5" descr="Screen Shot 2015-09-25 at 8.28.0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9" y="144463"/>
            <a:ext cx="8728533" cy="6401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2400" y="6211669"/>
            <a:ext cx="753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http://</a:t>
            </a:r>
            <a:r>
              <a:rPr lang="en-US" dirty="0" err="1"/>
              <a:t>loc.gov</a:t>
            </a:r>
            <a:r>
              <a:rPr lang="en-US" dirty="0"/>
              <a:t>/pictures/item/fsa1998021756/PP/Library of Congress </a:t>
            </a:r>
          </a:p>
        </p:txBody>
      </p:sp>
    </p:spTree>
    <p:extLst>
      <p:ext uri="{BB962C8B-B14F-4D97-AF65-F5344CB8AC3E}">
        <p14:creationId xmlns:p14="http://schemas.microsoft.com/office/powerpoint/2010/main" val="39150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utura Condensed"/>
                <a:ea typeface="Segoe UI" pitchFamily="34" charset="0"/>
                <a:cs typeface="Futura Condensed"/>
              </a:rPr>
              <a:t>KINDS of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What are closed-ended questions?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What are the advantages of closed-ended questions?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What are the disadvantages of closed-ended questions?</a:t>
            </a:r>
            <a:endParaRPr lang="en-US" sz="2400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0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What are </a:t>
            </a:r>
            <a:r>
              <a:rPr lang="en-US" sz="2400" dirty="0" smtClean="0">
                <a:latin typeface="Arial"/>
                <a:cs typeface="Arial"/>
              </a:rPr>
              <a:t>open-</a:t>
            </a:r>
            <a:r>
              <a:rPr lang="en-US" sz="2400" dirty="0">
                <a:latin typeface="Arial"/>
                <a:cs typeface="Arial"/>
              </a:rPr>
              <a:t>ended questions?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What are the advantages of </a:t>
            </a:r>
            <a:r>
              <a:rPr lang="en-US" sz="2400" dirty="0" smtClean="0">
                <a:latin typeface="Arial"/>
                <a:cs typeface="Arial"/>
              </a:rPr>
              <a:t>open-</a:t>
            </a:r>
            <a:r>
              <a:rPr lang="en-US" sz="2400" dirty="0">
                <a:latin typeface="Arial"/>
                <a:cs typeface="Arial"/>
              </a:rPr>
              <a:t>ended questions?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What are the disadvantages of </a:t>
            </a:r>
            <a:r>
              <a:rPr lang="en-US" sz="2400" dirty="0" smtClean="0">
                <a:latin typeface="Arial"/>
                <a:cs typeface="Arial"/>
              </a:rPr>
              <a:t>open-</a:t>
            </a:r>
            <a:r>
              <a:rPr lang="en-US" sz="2400" dirty="0">
                <a:latin typeface="Arial"/>
                <a:cs typeface="Arial"/>
              </a:rPr>
              <a:t>ended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your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400" dirty="0">
                <a:latin typeface="Arial"/>
                <a:cs typeface="Arial"/>
              </a:rPr>
              <a:t>Review your list of questions and change one closed-ended question into an open-ended. </a:t>
            </a:r>
          </a:p>
          <a:p>
            <a:pPr marL="457200" indent="-457200">
              <a:buAutoNum type="arabicPeriod" startAt="3"/>
            </a:pPr>
            <a:endParaRPr lang="en-US" sz="2400" dirty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Then</a:t>
            </a:r>
            <a:r>
              <a:rPr lang="en-US" sz="2400" dirty="0">
                <a:latin typeface="Arial"/>
                <a:cs typeface="Arial"/>
              </a:rPr>
              <a:t>, change one open-ended question into a closed-ended 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380</TotalTime>
  <Words>500</Words>
  <Application>Microsoft Office PowerPoint</Application>
  <PresentationFormat>On-screen Show (4:3)</PresentationFormat>
  <Paragraphs>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Advantage</vt:lpstr>
      <vt:lpstr>Question Formulation Technique: Teaching Students to Ask Their Own Questions</vt:lpstr>
      <vt:lpstr>Our purpose today:</vt:lpstr>
      <vt:lpstr>Our agenda:</vt:lpstr>
      <vt:lpstr>RULES FOR PRODUCING QUESTIONS </vt:lpstr>
      <vt:lpstr>Question Formulation Technique Small Group Worksheet</vt:lpstr>
      <vt:lpstr>PowerPoint Presentation</vt:lpstr>
      <vt:lpstr>KINDS of QUESTIONS </vt:lpstr>
      <vt:lpstr>Kinds of Questions</vt:lpstr>
      <vt:lpstr>Change your questions</vt:lpstr>
      <vt:lpstr>Prioritize Your Questions</vt:lpstr>
      <vt:lpstr>Share Your Questions</vt:lpstr>
      <vt:lpstr>Reflection</vt:lpstr>
      <vt:lpstr>How will you use these questions?</vt:lpstr>
      <vt:lpstr>Deconstructing the Process</vt:lpstr>
      <vt:lpstr>Application</vt:lpstr>
      <vt:lpstr>Application</vt:lpstr>
      <vt:lpstr>Notes and ideas</vt:lpstr>
      <vt:lpstr>Where do I find more information?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Formulation Technique: Teaching Students to Ask Their Own Questions</dc:title>
  <dc:creator>Molly Berger</dc:creator>
  <cp:lastModifiedBy>Hufendick, Jodi</cp:lastModifiedBy>
  <cp:revision>30</cp:revision>
  <dcterms:created xsi:type="dcterms:W3CDTF">2015-09-25T15:14:28Z</dcterms:created>
  <dcterms:modified xsi:type="dcterms:W3CDTF">2015-10-15T19:28:03Z</dcterms:modified>
</cp:coreProperties>
</file>