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59" r:id="rId3"/>
    <p:sldId id="260" r:id="rId4"/>
    <p:sldId id="261" r:id="rId5"/>
    <p:sldId id="262" r:id="rId6"/>
    <p:sldId id="258" r:id="rId7"/>
    <p:sldId id="263" r:id="rId8"/>
    <p:sldId id="264" r:id="rId9"/>
    <p:sldId id="265" r:id="rId10"/>
    <p:sldId id="266" r:id="rId11"/>
    <p:sldId id="267" r:id="rId12"/>
    <p:sldId id="269" r:id="rId13"/>
    <p:sldId id="268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128" autoAdjust="0"/>
  </p:normalViewPr>
  <p:slideViewPr>
    <p:cSldViewPr snapToGrid="0" snapToObjects="1">
      <p:cViewPr>
        <p:scale>
          <a:sx n="76" d="100"/>
          <a:sy n="76" d="100"/>
        </p:scale>
        <p:origin x="-336" y="5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4CDE92-D9F7-0144-BACF-8CAE3DE64F22}" type="datetimeFigureOut">
              <a:rPr lang="en-US" smtClean="0"/>
              <a:t>10/15/2015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7E2B0E-455B-2B49-BD1E-063F2D033D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8820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7E2B0E-455B-2B49-BD1E-063F2D033DD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14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D728701E-CAF4-4159-9B3E-41C86DFFA30D}" type="datetimeFigureOut">
              <a:rPr lang="en-US" smtClean="0"/>
              <a:t>10/15/2015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24388" y="228600"/>
            <a:ext cx="2057400" cy="20391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10/15/2015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TextBox 7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10/15/2015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10/15/2015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D728701E-CAF4-4159-9B3E-41C86DFFA30D}" type="datetimeFigureOut">
              <a:rPr lang="en-US" smtClean="0"/>
              <a:t>10/15/2015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305" y="6423585"/>
            <a:ext cx="331694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D728701E-CAF4-4159-9B3E-41C86DFFA30D}" type="datetimeFigureOut">
              <a:rPr lang="en-US" smtClean="0"/>
              <a:t>10/15/2015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990110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10/15/2015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327212" y="4632792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4" y="228600"/>
            <a:ext cx="6387167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12262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10/15/2015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46481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0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10/15/2015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25907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4624388" y="4534726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D728701E-CAF4-4159-9B3E-41C86DFFA30D}" type="datetimeFigureOut">
              <a:rPr lang="en-US" smtClean="0"/>
              <a:t>10/15/2015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750361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10/15/2015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10/15/2015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10/15/2015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 rot="16200000">
            <a:off x="8593111" y="561668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10/15/2015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D728701E-CAF4-4159-9B3E-41C86DFFA30D}" type="datetimeFigureOut">
              <a:rPr lang="en-US" smtClean="0"/>
              <a:t>10/15/2015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tIns="45720" rIns="45720" anchor="t">
            <a:noAutofit/>
          </a:bodyPr>
          <a:lstStyle>
            <a:lvl1pPr marL="0" indent="0" algn="ctr">
              <a:spcBef>
                <a:spcPts val="600"/>
              </a:spcBef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58907" y="228600"/>
            <a:ext cx="820093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 anchorCtr="0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906" y="6248774"/>
            <a:ext cx="1474694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10/15/2015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774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248774"/>
            <a:ext cx="554038" cy="365125"/>
          </a:xfrm>
        </p:spPr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003612" y="3110754"/>
            <a:ext cx="260909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40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9" name="Rectangle 8"/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10/15/2015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TextBox 11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10/15/2015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10/15/2015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4" name="Rectangle 13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05800" y="242234"/>
            <a:ext cx="554038" cy="365125"/>
          </a:xfrm>
        </p:spPr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10/15/2015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4" y="1981200"/>
            <a:ext cx="7556313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10/15/2015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234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rightquestion.org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3309" y="4472123"/>
            <a:ext cx="8105891" cy="1077544"/>
          </a:xfrm>
        </p:spPr>
        <p:txBody>
          <a:bodyPr>
            <a:normAutofit/>
          </a:bodyPr>
          <a:lstStyle/>
          <a:p>
            <a:r>
              <a:rPr lang="en-US" dirty="0" smtClean="0"/>
              <a:t>Question Formulation Technique:</a:t>
            </a:r>
            <a:br>
              <a:rPr lang="en-US" dirty="0" smtClean="0"/>
            </a:br>
            <a:r>
              <a:rPr lang="en-US" dirty="0" smtClean="0"/>
              <a:t>Teaching Students to Ask Their Own Questions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2164" y="5593173"/>
            <a:ext cx="7354697" cy="1467578"/>
          </a:xfrm>
        </p:spPr>
        <p:txBody>
          <a:bodyPr>
            <a:normAutofit fontScale="77500" lnSpcReduction="20000"/>
          </a:bodyPr>
          <a:lstStyle/>
          <a:p>
            <a:r>
              <a:rPr lang="en-US" sz="2000" dirty="0"/>
              <a:t>Jodi Hufendick, Instructional Specialist, Yakima School District, </a:t>
            </a:r>
            <a:r>
              <a:rPr lang="en-US" sz="2000" u="sng" dirty="0" smtClean="0">
                <a:solidFill>
                  <a:srgbClr val="0070C0"/>
                </a:solidFill>
              </a:rPr>
              <a:t>hufendick.jodi@gmail.com</a:t>
            </a:r>
            <a:r>
              <a:rPr lang="en-US" sz="2000" dirty="0" smtClean="0"/>
              <a:t> 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/>
              <a:t>Molly Berger, Instructional Improvement Coordinator, Educational Service District 105, </a:t>
            </a:r>
            <a:r>
              <a:rPr lang="en-US" sz="2000" u="sng" dirty="0">
                <a:solidFill>
                  <a:srgbClr val="0070C0"/>
                </a:solidFill>
              </a:rPr>
              <a:t>molly.berger@esd105.org</a:t>
            </a:r>
            <a:r>
              <a:rPr lang="en-US" sz="2000" dirty="0">
                <a:solidFill>
                  <a:srgbClr val="0070C0"/>
                </a:solidFill>
              </a:rPr>
              <a:t> </a:t>
            </a:r>
          </a:p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8" name="Picture 7" descr="classroom2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7970" y="587693"/>
            <a:ext cx="1901230" cy="1251218"/>
          </a:xfrm>
          <a:prstGeom prst="rect">
            <a:avLst/>
          </a:prstGeom>
        </p:spPr>
      </p:pic>
      <p:pic>
        <p:nvPicPr>
          <p:cNvPr id="9" name="Picture 8" descr="Picture3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3948" y="379157"/>
            <a:ext cx="1843855" cy="1668290"/>
          </a:xfrm>
          <a:prstGeom prst="rect">
            <a:avLst/>
          </a:prstGeom>
        </p:spPr>
      </p:pic>
      <p:pic>
        <p:nvPicPr>
          <p:cNvPr id="10" name="Picture 9" descr="student group.jpg.bmp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3948" y="2748887"/>
            <a:ext cx="1843855" cy="1364965"/>
          </a:xfrm>
          <a:prstGeom prst="rect">
            <a:avLst/>
          </a:prstGeom>
        </p:spPr>
      </p:pic>
      <p:pic>
        <p:nvPicPr>
          <p:cNvPr id="11" name="Picture 10" descr="Picture3.jp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1921" y="2578267"/>
            <a:ext cx="1535585" cy="1535585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396919" y="379157"/>
            <a:ext cx="3691338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/>
              <a:t>“</a:t>
            </a:r>
            <a:r>
              <a:rPr lang="en-US" i="1" dirty="0"/>
              <a:t>Just when you think you know all that you need to know, you ask another question and discover how much more there is to learn.”</a:t>
            </a:r>
            <a:endParaRPr lang="en-US" dirty="0"/>
          </a:p>
          <a:p>
            <a:pPr marL="685800" lvl="3" indent="0">
              <a:buNone/>
            </a:pPr>
            <a:r>
              <a:rPr lang="en-US" sz="1100" dirty="0"/>
              <a:t>– Sixth grade student, J.L. Stanford Middle School, Palo Alto, CA</a:t>
            </a:r>
          </a:p>
          <a:p>
            <a:r>
              <a:rPr lang="en-US" sz="2400" dirty="0"/>
              <a:t/>
            </a:r>
            <a:br>
              <a:rPr lang="en-US" sz="2400" dirty="0"/>
            </a:br>
            <a:r>
              <a:rPr lang="en-US" i="1" dirty="0"/>
              <a:t>“The reasons behind their questions often bowl me over with their sincerity, the fact that [they] really want to know the answers because it’s important to them, or they feel it would be important for others to know.”</a:t>
            </a:r>
            <a:endParaRPr lang="en-US" dirty="0"/>
          </a:p>
          <a:p>
            <a:r>
              <a:rPr lang="en-US" sz="1200" dirty="0"/>
              <a:t>               – 4th Grade Teacher, Chicago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3065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Prioritize Your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400" dirty="0">
                <a:latin typeface="Arial"/>
                <a:cs typeface="Arial"/>
              </a:rPr>
              <a:t>Choose the three </a:t>
            </a:r>
            <a:r>
              <a:rPr lang="en-US" sz="2400" dirty="0" smtClean="0">
                <a:latin typeface="Arial"/>
                <a:cs typeface="Arial"/>
              </a:rPr>
              <a:t>questions your group most wants to know the answers to.</a:t>
            </a:r>
            <a:endParaRPr lang="en-US" sz="2400" dirty="0">
              <a:latin typeface="Arial"/>
              <a:cs typeface="Arial"/>
            </a:endParaRPr>
          </a:p>
          <a:p>
            <a:pPr lvl="0"/>
            <a:endParaRPr lang="en-US" sz="2400" dirty="0">
              <a:latin typeface="Arial"/>
              <a:cs typeface="Arial"/>
            </a:endParaRPr>
          </a:p>
          <a:p>
            <a:pPr lvl="0"/>
            <a:r>
              <a:rPr lang="en-US" sz="2400" dirty="0">
                <a:latin typeface="Arial"/>
                <a:cs typeface="Arial"/>
              </a:rPr>
              <a:t>Keep in mind the </a:t>
            </a:r>
            <a:r>
              <a:rPr lang="en-US" sz="2400" dirty="0" err="1">
                <a:latin typeface="Arial"/>
                <a:cs typeface="Arial"/>
              </a:rPr>
              <a:t>QFocus</a:t>
            </a:r>
            <a:r>
              <a:rPr lang="en-US" sz="2400" dirty="0">
                <a:latin typeface="Arial"/>
                <a:cs typeface="Arial"/>
              </a:rPr>
              <a:t>.</a:t>
            </a:r>
          </a:p>
          <a:p>
            <a:pPr lvl="0"/>
            <a:endParaRPr lang="en-US" sz="2400" dirty="0">
              <a:latin typeface="Arial"/>
              <a:cs typeface="Arial"/>
            </a:endParaRPr>
          </a:p>
          <a:p>
            <a:pPr lvl="0"/>
            <a:r>
              <a:rPr lang="en-US" sz="2400" dirty="0" smtClean="0">
                <a:latin typeface="Arial"/>
                <a:cs typeface="Arial"/>
              </a:rPr>
              <a:t>List your three priority </a:t>
            </a:r>
            <a:r>
              <a:rPr lang="en-US" sz="2400" dirty="0">
                <a:latin typeface="Arial"/>
                <a:cs typeface="Arial"/>
              </a:rPr>
              <a:t>question </a:t>
            </a:r>
            <a:r>
              <a:rPr lang="en-US" sz="2400" dirty="0" smtClean="0">
                <a:latin typeface="Arial"/>
                <a:cs typeface="Arial"/>
              </a:rPr>
              <a:t>on the back of your recording sheet.</a:t>
            </a:r>
            <a:endParaRPr lang="en-US" sz="2400" dirty="0">
              <a:latin typeface="Arial"/>
              <a:cs typeface="Arial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8986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Share Your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en-US" sz="2600" dirty="0">
                <a:latin typeface="Arial"/>
                <a:cs typeface="Arial"/>
              </a:rPr>
              <a:t>Please share:</a:t>
            </a:r>
          </a:p>
          <a:p>
            <a:pPr marL="457200" lvl="0" indent="-457200">
              <a:buFont typeface="Arial"/>
              <a:buChar char="•"/>
            </a:pPr>
            <a:r>
              <a:rPr lang="en-US" sz="2800" dirty="0">
                <a:latin typeface="Arial"/>
                <a:cs typeface="Arial"/>
              </a:rPr>
              <a:t>The questions you changed from closed to open-ended and from open-ended to closed. Read each question as originally written and how it was </a:t>
            </a:r>
            <a:r>
              <a:rPr lang="en-US" sz="2800" dirty="0" smtClean="0">
                <a:latin typeface="Arial"/>
                <a:cs typeface="Arial"/>
              </a:rPr>
              <a:t>changed</a:t>
            </a:r>
            <a:endParaRPr lang="en-US" sz="2800" dirty="0">
              <a:latin typeface="Arial"/>
              <a:cs typeface="Arial"/>
            </a:endParaRPr>
          </a:p>
          <a:p>
            <a:pPr marL="457200" lvl="0" indent="-457200">
              <a:buFont typeface="Arial"/>
              <a:buChar char="•"/>
            </a:pPr>
            <a:r>
              <a:rPr lang="en-US" sz="2800" dirty="0" smtClean="0">
                <a:latin typeface="Arial"/>
                <a:cs typeface="Arial"/>
              </a:rPr>
              <a:t>Your </a:t>
            </a:r>
            <a:r>
              <a:rPr lang="en-US" sz="2800" dirty="0">
                <a:latin typeface="Arial"/>
                <a:cs typeface="Arial"/>
              </a:rPr>
              <a:t>three priority </a:t>
            </a:r>
            <a:r>
              <a:rPr lang="en-US" sz="2800" dirty="0" smtClean="0">
                <a:latin typeface="Arial"/>
                <a:cs typeface="Arial"/>
              </a:rPr>
              <a:t>questions</a:t>
            </a:r>
            <a:endParaRPr lang="en-US" sz="2800" dirty="0">
              <a:latin typeface="Arial"/>
              <a:cs typeface="Arial"/>
            </a:endParaRPr>
          </a:p>
          <a:p>
            <a:pPr marL="457200" lvl="0" indent="-457200">
              <a:buFont typeface="Arial"/>
              <a:buChar char="•"/>
            </a:pPr>
            <a:r>
              <a:rPr lang="en-US" sz="2800" dirty="0" smtClean="0">
                <a:latin typeface="Arial"/>
                <a:cs typeface="Arial"/>
              </a:rPr>
              <a:t>Your </a:t>
            </a:r>
            <a:r>
              <a:rPr lang="en-US" sz="2800" dirty="0">
                <a:latin typeface="Arial"/>
                <a:cs typeface="Arial"/>
              </a:rPr>
              <a:t>rationale for selecting those </a:t>
            </a:r>
            <a:r>
              <a:rPr lang="en-US" sz="2800" dirty="0" smtClean="0">
                <a:latin typeface="Arial"/>
                <a:cs typeface="Arial"/>
              </a:rPr>
              <a:t>three</a:t>
            </a:r>
            <a:endParaRPr lang="en-US" sz="2800" dirty="0">
              <a:latin typeface="Arial"/>
              <a:cs typeface="Arial"/>
            </a:endParaRPr>
          </a:p>
          <a:p>
            <a:pPr marL="457200" lvl="0" indent="-457200">
              <a:buFont typeface="Arial"/>
              <a:buChar char="•"/>
            </a:pPr>
            <a:r>
              <a:rPr lang="en-US" sz="2800" dirty="0" smtClean="0">
                <a:latin typeface="Arial"/>
                <a:cs typeface="Arial"/>
              </a:rPr>
              <a:t>The </a:t>
            </a:r>
            <a:r>
              <a:rPr lang="en-US" sz="2800" dirty="0">
                <a:latin typeface="Arial"/>
                <a:cs typeface="Arial"/>
              </a:rPr>
              <a:t>numbers of your priority questions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2267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What did you learn from your group members in this process?</a:t>
            </a:r>
          </a:p>
          <a:p>
            <a:r>
              <a:rPr lang="en-US" sz="2400" dirty="0" smtClean="0"/>
              <a:t>How would you apply this learning to another situation?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70120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will you use these 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400" dirty="0">
                <a:latin typeface="Arial"/>
                <a:cs typeface="Arial"/>
              </a:rPr>
              <a:t>How are you going to use your three priority questions?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9706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Deconstructing the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What was the step?</a:t>
            </a:r>
          </a:p>
          <a:p>
            <a:r>
              <a:rPr lang="en-US" sz="2400" dirty="0" smtClean="0"/>
              <a:t>What does it draw out of the student?</a:t>
            </a:r>
          </a:p>
          <a:p>
            <a:r>
              <a:rPr lang="en-US" sz="2400" dirty="0" smtClean="0"/>
              <a:t>How is it important to the process?</a:t>
            </a:r>
          </a:p>
          <a:p>
            <a:r>
              <a:rPr lang="en-US" sz="2400" dirty="0" smtClean="0"/>
              <a:t>How is it important to student learning?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10273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 smtClean="0"/>
              <a:t>Individually list ideas for using this protocol with students and/or  staff</a:t>
            </a:r>
          </a:p>
          <a:p>
            <a:pPr marL="0" indent="0">
              <a:buNone/>
            </a:pPr>
            <a:r>
              <a:rPr lang="en-US" sz="2400" dirty="0" smtClean="0"/>
              <a:t>Now, share with your group</a:t>
            </a:r>
          </a:p>
          <a:p>
            <a:pPr lvl="1"/>
            <a:r>
              <a:rPr lang="en-US" sz="2400" dirty="0" smtClean="0"/>
              <a:t>Discuss the following</a:t>
            </a:r>
          </a:p>
          <a:p>
            <a:pPr lvl="2"/>
            <a:r>
              <a:rPr lang="en-US" sz="2400" dirty="0" smtClean="0"/>
              <a:t>What challenges do you anticipate?</a:t>
            </a:r>
          </a:p>
          <a:p>
            <a:pPr lvl="2"/>
            <a:r>
              <a:rPr lang="en-US" sz="2400" dirty="0" smtClean="0"/>
              <a:t>What benefits do you see?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1415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Whole group sharing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92930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Notes and ideas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Importance of the Q-focus</a:t>
            </a:r>
          </a:p>
          <a:p>
            <a:r>
              <a:rPr lang="en-US" sz="2400" dirty="0" smtClean="0"/>
              <a:t>Learning drives the protocol</a:t>
            </a:r>
          </a:p>
          <a:p>
            <a:r>
              <a:rPr lang="en-US" sz="2400" dirty="0" smtClean="0"/>
              <a:t>How do we prevent killing a good strategy?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56930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do I find more information?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The Right Question Institute</a:t>
            </a:r>
          </a:p>
          <a:p>
            <a:pPr marL="0" indent="0">
              <a:buNone/>
            </a:pPr>
            <a:r>
              <a:rPr lang="en-US" sz="2400" dirty="0" smtClean="0"/>
              <a:t>             </a:t>
            </a:r>
            <a:r>
              <a:rPr lang="en-US" sz="2400" dirty="0" smtClean="0">
                <a:hlinkClick r:id="rId2"/>
              </a:rPr>
              <a:t>http</a:t>
            </a:r>
            <a:r>
              <a:rPr lang="en-US" sz="2400" dirty="0">
                <a:hlinkClick r:id="rId2"/>
              </a:rPr>
              <a:t>://rightquestion.org</a:t>
            </a:r>
            <a:r>
              <a:rPr lang="en-US" sz="2400" dirty="0" smtClean="0">
                <a:hlinkClick r:id="rId2"/>
              </a:rPr>
              <a:t>/</a:t>
            </a: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             Educator Network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25678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purpose today: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i="1" dirty="0" smtClean="0"/>
              <a:t>Examine </a:t>
            </a:r>
            <a:r>
              <a:rPr lang="en-US" sz="2800" i="1" dirty="0"/>
              <a:t>the Question Formulation Technique, which teaches students to create their own questions, and then apply it to their own teaching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63785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agenda: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Participate in a QFT protocol</a:t>
            </a:r>
          </a:p>
          <a:p>
            <a:r>
              <a:rPr lang="en-US" sz="2800" dirty="0" smtClean="0"/>
              <a:t>Examine the protocol as an instructional strategy</a:t>
            </a:r>
          </a:p>
          <a:p>
            <a:r>
              <a:rPr lang="en-US" sz="2800" dirty="0" smtClean="0"/>
              <a:t>Discuss the role of questioning in learning</a:t>
            </a:r>
          </a:p>
          <a:p>
            <a:r>
              <a:rPr lang="en-US" sz="2800" dirty="0" smtClean="0"/>
              <a:t>Plan for integration of the strategy into </a:t>
            </a:r>
            <a:r>
              <a:rPr lang="en-US" sz="2800" smtClean="0"/>
              <a:t>own work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74023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Futura Condensed"/>
                <a:ea typeface="Segoe UI" pitchFamily="34" charset="0"/>
                <a:cs typeface="Futura Condensed"/>
              </a:rPr>
              <a:t>RULES FOR PRODUCING QUESTIONS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981200"/>
            <a:ext cx="7556313" cy="3397009"/>
          </a:xfrm>
        </p:spPr>
        <p:txBody>
          <a:bodyPr/>
          <a:lstStyle/>
          <a:p>
            <a:pPr>
              <a:buFont typeface="Wingdings" charset="2"/>
              <a:buChar char="§"/>
            </a:pPr>
            <a:r>
              <a:rPr lang="en-US" sz="2800" dirty="0" smtClean="0">
                <a:latin typeface="Arial"/>
                <a:cs typeface="Arial"/>
              </a:rPr>
              <a:t> </a:t>
            </a:r>
            <a:r>
              <a:rPr lang="en-US" sz="2400" dirty="0" smtClean="0">
                <a:latin typeface="Arial"/>
                <a:cs typeface="Arial"/>
              </a:rPr>
              <a:t>Ask </a:t>
            </a:r>
            <a:r>
              <a:rPr lang="en-US" sz="2400" dirty="0">
                <a:latin typeface="Arial"/>
                <a:cs typeface="Arial"/>
              </a:rPr>
              <a:t>as many questions as you can</a:t>
            </a:r>
          </a:p>
          <a:p>
            <a:pPr>
              <a:buFont typeface="Wingdings" charset="2"/>
              <a:buChar char="§"/>
            </a:pPr>
            <a:r>
              <a:rPr lang="en-US" sz="2400" dirty="0">
                <a:latin typeface="Arial"/>
                <a:cs typeface="Arial"/>
              </a:rPr>
              <a:t> Do not stop to discuss, judge or answer the questions</a:t>
            </a:r>
          </a:p>
          <a:p>
            <a:pPr>
              <a:buFont typeface="Wingdings" charset="2"/>
              <a:buChar char="§"/>
            </a:pPr>
            <a:r>
              <a:rPr lang="en-US" sz="2400" dirty="0">
                <a:latin typeface="Arial"/>
                <a:cs typeface="Arial"/>
              </a:rPr>
              <a:t> Write down every question exactly as it is stated </a:t>
            </a:r>
          </a:p>
          <a:p>
            <a:pPr>
              <a:buFont typeface="Wingdings" charset="2"/>
              <a:buChar char="§"/>
            </a:pPr>
            <a:r>
              <a:rPr lang="en-US" sz="2400" dirty="0">
                <a:latin typeface="Arial"/>
                <a:cs typeface="Arial"/>
              </a:rPr>
              <a:t> Change any statement into a </a:t>
            </a:r>
            <a:r>
              <a:rPr lang="en-US" sz="2400" dirty="0" smtClean="0">
                <a:latin typeface="Arial"/>
                <a:cs typeface="Arial"/>
              </a:rPr>
              <a:t>question</a:t>
            </a:r>
            <a:endParaRPr lang="en-US" sz="2400" dirty="0">
              <a:latin typeface="Arial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83883" y="5378209"/>
            <a:ext cx="8121033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Rate yourself on each of these rules</a:t>
            </a:r>
            <a:r>
              <a:rPr lang="en-US" dirty="0" smtClean="0"/>
              <a:t>.</a:t>
            </a:r>
          </a:p>
          <a:p>
            <a:pPr marL="342900" indent="-34290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539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Formulation Technique Small Group Worksheet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1335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/>
          <a:srcRect t="14012" b="14012"/>
          <a:stretch>
            <a:fillRect/>
          </a:stretch>
        </p:blipFill>
        <p:spPr/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2400" y="1028700"/>
            <a:ext cx="6299200" cy="4800600"/>
          </a:xfrm>
          <a:prstGeom prst="rect">
            <a:avLst/>
          </a:prstGeom>
        </p:spPr>
      </p:pic>
      <p:pic>
        <p:nvPicPr>
          <p:cNvPr id="6" name="Picture 5" descr="Screen Shot 2015-09-25 at 8.28.05 A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139" y="144463"/>
            <a:ext cx="8728533" cy="640145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422400" y="6211669"/>
            <a:ext cx="7538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dirty="0"/>
              <a:t> http://</a:t>
            </a:r>
            <a:r>
              <a:rPr lang="en-US" dirty="0" err="1"/>
              <a:t>loc.gov</a:t>
            </a:r>
            <a:r>
              <a:rPr lang="en-US" dirty="0"/>
              <a:t>/pictures/item/fsa1998021756/PP/Library of Congress </a:t>
            </a:r>
          </a:p>
        </p:txBody>
      </p:sp>
    </p:spTree>
    <p:extLst>
      <p:ext uri="{BB962C8B-B14F-4D97-AF65-F5344CB8AC3E}">
        <p14:creationId xmlns:p14="http://schemas.microsoft.com/office/powerpoint/2010/main" val="3915025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Futura Condensed"/>
                <a:ea typeface="Segoe UI" pitchFamily="34" charset="0"/>
                <a:cs typeface="Futura Condensed"/>
              </a:rPr>
              <a:t>KINDS of QUESTIONS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Arial"/>
                <a:cs typeface="Arial"/>
              </a:rPr>
              <a:t>What are closed-ended questions?</a:t>
            </a:r>
          </a:p>
          <a:p>
            <a:pPr marL="0" indent="0">
              <a:buNone/>
            </a:pPr>
            <a:endParaRPr lang="en-US" sz="24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2400" dirty="0" smtClean="0">
                <a:latin typeface="Arial"/>
                <a:cs typeface="Arial"/>
              </a:rPr>
              <a:t>What are the advantages of closed-ended questions?</a:t>
            </a:r>
          </a:p>
          <a:p>
            <a:pPr marL="0" indent="0">
              <a:buNone/>
            </a:pPr>
            <a:endParaRPr lang="en-US" sz="24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2400" dirty="0" smtClean="0">
                <a:latin typeface="Arial"/>
                <a:cs typeface="Arial"/>
              </a:rPr>
              <a:t>What are the disadvantages of closed-ended questions?</a:t>
            </a:r>
            <a:endParaRPr lang="en-US" sz="2400" dirty="0">
              <a:latin typeface="Arial"/>
              <a:cs typeface="Arial"/>
            </a:endParaRPr>
          </a:p>
          <a:p>
            <a:endParaRPr lang="en-US" sz="2400" b="1" dirty="0">
              <a:latin typeface="Arial"/>
              <a:cs typeface="Arial"/>
            </a:endParaRPr>
          </a:p>
          <a:p>
            <a:pPr>
              <a:buFont typeface="Arial"/>
              <a:buChar char="•"/>
            </a:pPr>
            <a:endParaRPr lang="en-US" sz="2400" b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87086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Kinds of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>
                <a:latin typeface="Arial"/>
                <a:cs typeface="Arial"/>
              </a:rPr>
              <a:t>What are </a:t>
            </a:r>
            <a:r>
              <a:rPr lang="en-US" sz="2400" dirty="0" smtClean="0">
                <a:latin typeface="Arial"/>
                <a:cs typeface="Arial"/>
              </a:rPr>
              <a:t>open-</a:t>
            </a:r>
            <a:r>
              <a:rPr lang="en-US" sz="2400" dirty="0">
                <a:latin typeface="Arial"/>
                <a:cs typeface="Arial"/>
              </a:rPr>
              <a:t>ended questions?</a:t>
            </a:r>
          </a:p>
          <a:p>
            <a:pPr marL="0" indent="0">
              <a:buNone/>
            </a:pPr>
            <a:endParaRPr lang="en-US" sz="24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2400" dirty="0">
                <a:latin typeface="Arial"/>
                <a:cs typeface="Arial"/>
              </a:rPr>
              <a:t>What are the advantages of </a:t>
            </a:r>
            <a:r>
              <a:rPr lang="en-US" sz="2400" dirty="0" smtClean="0">
                <a:latin typeface="Arial"/>
                <a:cs typeface="Arial"/>
              </a:rPr>
              <a:t>open-</a:t>
            </a:r>
            <a:r>
              <a:rPr lang="en-US" sz="2400" dirty="0">
                <a:latin typeface="Arial"/>
                <a:cs typeface="Arial"/>
              </a:rPr>
              <a:t>ended questions?</a:t>
            </a:r>
          </a:p>
          <a:p>
            <a:pPr marL="0" indent="0">
              <a:buNone/>
            </a:pPr>
            <a:endParaRPr lang="en-US" sz="24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2400" dirty="0">
                <a:latin typeface="Arial"/>
                <a:cs typeface="Arial"/>
              </a:rPr>
              <a:t>What are the disadvantages of </a:t>
            </a:r>
            <a:r>
              <a:rPr lang="en-US" sz="2400" dirty="0" smtClean="0">
                <a:latin typeface="Arial"/>
                <a:cs typeface="Arial"/>
              </a:rPr>
              <a:t>open-</a:t>
            </a:r>
            <a:r>
              <a:rPr lang="en-US" sz="2400" dirty="0">
                <a:latin typeface="Arial"/>
                <a:cs typeface="Arial"/>
              </a:rPr>
              <a:t>ended questions?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596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 your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/>
            <a:r>
              <a:rPr lang="en-US" sz="2400" dirty="0">
                <a:latin typeface="Arial"/>
                <a:cs typeface="Arial"/>
              </a:rPr>
              <a:t>Review your list of questions and change one closed-ended question into an open-ended. </a:t>
            </a:r>
          </a:p>
          <a:p>
            <a:pPr marL="457200" indent="-457200">
              <a:buAutoNum type="arabicPeriod" startAt="3"/>
            </a:pPr>
            <a:endParaRPr lang="en-US" sz="2400" dirty="0">
              <a:latin typeface="Arial"/>
              <a:cs typeface="Arial"/>
            </a:endParaRPr>
          </a:p>
          <a:p>
            <a:pPr marL="457200" indent="-457200"/>
            <a:r>
              <a:rPr lang="en-US" sz="2400" dirty="0" smtClean="0">
                <a:latin typeface="Arial"/>
                <a:cs typeface="Arial"/>
              </a:rPr>
              <a:t>Then</a:t>
            </a:r>
            <a:r>
              <a:rPr lang="en-US" sz="2400" dirty="0">
                <a:latin typeface="Arial"/>
                <a:cs typeface="Arial"/>
              </a:rPr>
              <a:t>, change one open-ended question into a closed-ended one.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91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dvantage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Advantage">
      <a:maj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Advantage.thmx</Template>
  <TotalTime>380</TotalTime>
  <Words>500</Words>
  <Application>Microsoft Office PowerPoint</Application>
  <PresentationFormat>On-screen Show (4:3)</PresentationFormat>
  <Paragraphs>80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Advantage</vt:lpstr>
      <vt:lpstr>Question Formulation Technique: Teaching Students to Ask Their Own Questions</vt:lpstr>
      <vt:lpstr>Our purpose today:</vt:lpstr>
      <vt:lpstr>Our agenda:</vt:lpstr>
      <vt:lpstr>RULES FOR PRODUCING QUESTIONS </vt:lpstr>
      <vt:lpstr>Question Formulation Technique Small Group Worksheet</vt:lpstr>
      <vt:lpstr>PowerPoint Presentation</vt:lpstr>
      <vt:lpstr>KINDS of QUESTIONS </vt:lpstr>
      <vt:lpstr>Kinds of Questions</vt:lpstr>
      <vt:lpstr>Change your questions</vt:lpstr>
      <vt:lpstr>Prioritize Your Questions</vt:lpstr>
      <vt:lpstr>Share Your Questions</vt:lpstr>
      <vt:lpstr>Reflection</vt:lpstr>
      <vt:lpstr>How will you use these questions?</vt:lpstr>
      <vt:lpstr>Deconstructing the Process</vt:lpstr>
      <vt:lpstr>Application</vt:lpstr>
      <vt:lpstr>Application</vt:lpstr>
      <vt:lpstr>Notes and ideas</vt:lpstr>
      <vt:lpstr>Where do I find more information?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Question Formulation Technique: Teaching Students to Ask Their Own Questions</dc:title>
  <dc:creator>Molly Berger</dc:creator>
  <cp:lastModifiedBy>Hufendick, Jodi</cp:lastModifiedBy>
  <cp:revision>30</cp:revision>
  <dcterms:created xsi:type="dcterms:W3CDTF">2015-09-25T15:14:28Z</dcterms:created>
  <dcterms:modified xsi:type="dcterms:W3CDTF">2015-10-15T19:28:03Z</dcterms:modified>
</cp:coreProperties>
</file>